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14" autoAdjust="0"/>
    <p:restoredTop sz="94660"/>
  </p:normalViewPr>
  <p:slideViewPr>
    <p:cSldViewPr snapToGrid="0" showGuides="1">
      <p:cViewPr varScale="1">
        <p:scale>
          <a:sx n="102" d="100"/>
          <a:sy n="102" d="100"/>
        </p:scale>
        <p:origin x="7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84B8-F88C-7836-821C-6D64B5F8A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37EF110-C2ED-01E7-75F0-86CC29606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A76C40A-C04F-9226-4B99-D66FA64D628C}"/>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5" name="Footer Placeholder 4">
            <a:extLst>
              <a:ext uri="{FF2B5EF4-FFF2-40B4-BE49-F238E27FC236}">
                <a16:creationId xmlns:a16="http://schemas.microsoft.com/office/drawing/2014/main" id="{5A0196AB-59A8-AC46-9E83-91299F6603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753C0C-0004-A574-77DC-8AE8404E219B}"/>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39132662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44FF-2A86-912C-463A-42503901568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D56D4A-BD0B-8081-4D64-0B19C7007A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E25F90-8404-B9F7-220D-BF8B84C477CA}"/>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5" name="Footer Placeholder 4">
            <a:extLst>
              <a:ext uri="{FF2B5EF4-FFF2-40B4-BE49-F238E27FC236}">
                <a16:creationId xmlns:a16="http://schemas.microsoft.com/office/drawing/2014/main" id="{05F22062-AD40-509B-DEDE-B311BB23D3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236C66-52E3-AF1E-3574-44C4128BCB15}"/>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57837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F8F19-87C7-2106-E65C-F0449C3CF1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66F78F-B323-89E6-C07D-5EC77220F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7CB46A-BEFD-6995-D9A7-845436C8DCAB}"/>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5" name="Footer Placeholder 4">
            <a:extLst>
              <a:ext uri="{FF2B5EF4-FFF2-40B4-BE49-F238E27FC236}">
                <a16:creationId xmlns:a16="http://schemas.microsoft.com/office/drawing/2014/main" id="{3FA5303D-89B0-5037-7E33-33FB0806DD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2469F1B-C710-D411-664D-B0BAA589E3EC}"/>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304314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9A08-5DE9-26EC-482C-5D7BE06957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BF4B39-32E2-A6EF-44DB-E222515B8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8533E7-A311-F907-9C4F-9940911D78FA}"/>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5" name="Footer Placeholder 4">
            <a:extLst>
              <a:ext uri="{FF2B5EF4-FFF2-40B4-BE49-F238E27FC236}">
                <a16:creationId xmlns:a16="http://schemas.microsoft.com/office/drawing/2014/main" id="{34FF8BB9-E835-CBD8-BA1C-36DD6FC706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AE7A03-0A87-6D37-56E8-B73418C21444}"/>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32512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2CD7-4497-5CF6-76FE-13CB9CB98B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B5317D5-165A-1115-D5A3-A85D1766A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BCB30-A581-C48D-D7B7-9FC46D223156}"/>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5" name="Footer Placeholder 4">
            <a:extLst>
              <a:ext uri="{FF2B5EF4-FFF2-40B4-BE49-F238E27FC236}">
                <a16:creationId xmlns:a16="http://schemas.microsoft.com/office/drawing/2014/main" id="{E52FE1ED-2A73-D189-30FA-C11F85B413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488E5E-F673-C473-AC5D-427A603D1918}"/>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31295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1985-36D7-7F5A-CE21-4B9CE59D1C0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91B9C6-AC38-A587-2686-4FBC4BBD4B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F3787FF-E9B2-E57F-718D-FC4C05153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E2ECA65-1F35-473C-E421-FC62A88FB693}"/>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6" name="Footer Placeholder 5">
            <a:extLst>
              <a:ext uri="{FF2B5EF4-FFF2-40B4-BE49-F238E27FC236}">
                <a16:creationId xmlns:a16="http://schemas.microsoft.com/office/drawing/2014/main" id="{4638E680-A104-E43A-1FC8-AE0386A424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C44FCE-4469-392F-7C11-648F47EF6BA6}"/>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319320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CA0D-29F5-31B6-724F-57D57796193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4ADE319-954E-33AF-291F-59F6F3447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8D9796-5471-14F0-93A3-D0FF525C1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91EE0D2-A63D-1A1E-9E5E-5EA4FAEDD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67A08-A139-3EEA-9A69-A972EBB161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1F76E8F-D969-BF5B-FA7F-4BFBB8E72B20}"/>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8" name="Footer Placeholder 7">
            <a:extLst>
              <a:ext uri="{FF2B5EF4-FFF2-40B4-BE49-F238E27FC236}">
                <a16:creationId xmlns:a16="http://schemas.microsoft.com/office/drawing/2014/main" id="{1B9B30D7-43ED-9D94-4DEC-35F9F629799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5D9B03E-784E-399F-E68C-30EFC11C05ED}"/>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175331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2D57-B15B-D016-1AA5-7C3777A2A5A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A3C6AF2-7BBB-F827-7468-9E89BA0DEFB1}"/>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4" name="Footer Placeholder 3">
            <a:extLst>
              <a:ext uri="{FF2B5EF4-FFF2-40B4-BE49-F238E27FC236}">
                <a16:creationId xmlns:a16="http://schemas.microsoft.com/office/drawing/2014/main" id="{BC5F748A-5D4E-CF26-FF77-22B37771F55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E522155-34B5-783B-C0C4-3CF8C615995C}"/>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38561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9402A-A281-1556-11B6-99A1F02D1F59}"/>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3" name="Footer Placeholder 2">
            <a:extLst>
              <a:ext uri="{FF2B5EF4-FFF2-40B4-BE49-F238E27FC236}">
                <a16:creationId xmlns:a16="http://schemas.microsoft.com/office/drawing/2014/main" id="{FE4D3E1E-0D39-2594-C657-E885534A84C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982EDD9-8525-B645-0F70-1CFF67F76321}"/>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76486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CBBE-B858-1DAD-A7CD-3EC8BB432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C504E92-D4FF-4464-CDAE-0124BC1C2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661C146-B545-2DB5-EE84-07CB47570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4CFC7-F62D-A36C-C32F-6D761D6CD22B}"/>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6" name="Footer Placeholder 5">
            <a:extLst>
              <a:ext uri="{FF2B5EF4-FFF2-40B4-BE49-F238E27FC236}">
                <a16:creationId xmlns:a16="http://schemas.microsoft.com/office/drawing/2014/main" id="{6AD3599E-40D7-7C0A-199F-E70C40586AE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B8CA2A-DB2D-53AF-1009-FB5039BFDCFE}"/>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25339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3BDC-096C-6774-71C3-C0C857E6D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70855D0-2E07-130E-FD81-01DDF2F63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0A9B7F0-59EB-7539-4E08-6E240F916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3F032-E175-E746-D472-DAC6B46C2670}"/>
              </a:ext>
            </a:extLst>
          </p:cNvPr>
          <p:cNvSpPr>
            <a:spLocks noGrp="1"/>
          </p:cNvSpPr>
          <p:nvPr>
            <p:ph type="dt" sz="half" idx="10"/>
          </p:nvPr>
        </p:nvSpPr>
        <p:spPr/>
        <p:txBody>
          <a:bodyPr/>
          <a:lstStyle/>
          <a:p>
            <a:fld id="{1C235758-5600-4B57-AAF2-6E96BD7D50DA}" type="datetimeFigureOut">
              <a:rPr lang="en-AU" smtClean="0"/>
              <a:t>21/07/2024</a:t>
            </a:fld>
            <a:endParaRPr lang="en-AU"/>
          </a:p>
        </p:txBody>
      </p:sp>
      <p:sp>
        <p:nvSpPr>
          <p:cNvPr id="6" name="Footer Placeholder 5">
            <a:extLst>
              <a:ext uri="{FF2B5EF4-FFF2-40B4-BE49-F238E27FC236}">
                <a16:creationId xmlns:a16="http://schemas.microsoft.com/office/drawing/2014/main" id="{808E89E8-FC7A-74D4-E3F0-1FA6D2BF53D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8DA2E4C-6135-9053-DFEB-5296C41C2CEB}"/>
              </a:ext>
            </a:extLst>
          </p:cNvPr>
          <p:cNvSpPr>
            <a:spLocks noGrp="1"/>
          </p:cNvSpPr>
          <p:nvPr>
            <p:ph type="sldNum" sz="quarter" idx="12"/>
          </p:nvPr>
        </p:nvSpPr>
        <p:spPr/>
        <p:txBody>
          <a:bodyPr/>
          <a:lstStyle/>
          <a:p>
            <a:fld id="{531CDCBC-2CE1-4162-AA09-214DD27180C8}" type="slidenum">
              <a:rPr lang="en-AU" smtClean="0"/>
              <a:t>‹#›</a:t>
            </a:fld>
            <a:endParaRPr lang="en-AU"/>
          </a:p>
        </p:txBody>
      </p:sp>
    </p:spTree>
    <p:extLst>
      <p:ext uri="{BB962C8B-B14F-4D97-AF65-F5344CB8AC3E}">
        <p14:creationId xmlns:p14="http://schemas.microsoft.com/office/powerpoint/2010/main" val="424940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A4A976-EE26-54B0-0F58-2142B7243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0AB7401-1F6B-000F-69F7-4E183BC84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020420-FBE9-320E-C3BA-2FAC4E6EC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35758-5600-4B57-AAF2-6E96BD7D50DA}" type="datetimeFigureOut">
              <a:rPr lang="en-AU" smtClean="0"/>
              <a:t>21/07/2024</a:t>
            </a:fld>
            <a:endParaRPr lang="en-AU"/>
          </a:p>
        </p:txBody>
      </p:sp>
      <p:sp>
        <p:nvSpPr>
          <p:cNvPr id="5" name="Footer Placeholder 4">
            <a:extLst>
              <a:ext uri="{FF2B5EF4-FFF2-40B4-BE49-F238E27FC236}">
                <a16:creationId xmlns:a16="http://schemas.microsoft.com/office/drawing/2014/main" id="{841B0EFF-8C54-E369-9900-EC0995B3C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DBC49C8-4591-63F4-75D6-211F0F91D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CDCBC-2CE1-4162-AA09-214DD27180C8}" type="slidenum">
              <a:rPr lang="en-AU" smtClean="0"/>
              <a:t>‹#›</a:t>
            </a:fld>
            <a:endParaRPr lang="en-AU"/>
          </a:p>
        </p:txBody>
      </p:sp>
    </p:spTree>
    <p:extLst>
      <p:ext uri="{BB962C8B-B14F-4D97-AF65-F5344CB8AC3E}">
        <p14:creationId xmlns:p14="http://schemas.microsoft.com/office/powerpoint/2010/main" val="14770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08D0FB-6A9B-3EA5-6A8F-95DD5CB600E7}"/>
              </a:ext>
            </a:extLst>
          </p:cNvPr>
          <p:cNvSpPr txBox="1"/>
          <p:nvPr/>
        </p:nvSpPr>
        <p:spPr>
          <a:xfrm>
            <a:off x="4692975" y="5556418"/>
            <a:ext cx="3384224" cy="923330"/>
          </a:xfrm>
          <a:prstGeom prst="rect">
            <a:avLst/>
          </a:prstGeom>
          <a:noFill/>
        </p:spPr>
        <p:txBody>
          <a:bodyPr wrap="square" rtlCol="0">
            <a:spAutoFit/>
          </a:bodyPr>
          <a:lstStyle/>
          <a:p>
            <a:r>
              <a:rPr lang="en-AU" dirty="0"/>
              <a:t>Ernie Brigham</a:t>
            </a:r>
          </a:p>
          <a:p>
            <a:r>
              <a:rPr lang="en-AU" dirty="0"/>
              <a:t>Webmaster</a:t>
            </a:r>
          </a:p>
          <a:p>
            <a:r>
              <a:rPr lang="en-AU" dirty="0"/>
              <a:t>Probus Association of Victoria Inc.</a:t>
            </a:r>
          </a:p>
        </p:txBody>
      </p:sp>
      <p:pic>
        <p:nvPicPr>
          <p:cNvPr id="3" name="Picture 2">
            <a:extLst>
              <a:ext uri="{FF2B5EF4-FFF2-40B4-BE49-F238E27FC236}">
                <a16:creationId xmlns:a16="http://schemas.microsoft.com/office/drawing/2014/main" id="{D1051423-6A24-7C7D-112D-D3CC4EFD4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349" y="650252"/>
            <a:ext cx="6145301" cy="786452"/>
          </a:xfrm>
          <a:prstGeom prst="rect">
            <a:avLst/>
          </a:prstGeom>
        </p:spPr>
      </p:pic>
      <p:sp>
        <p:nvSpPr>
          <p:cNvPr id="4" name="TextBox 3">
            <a:extLst>
              <a:ext uri="{FF2B5EF4-FFF2-40B4-BE49-F238E27FC236}">
                <a16:creationId xmlns:a16="http://schemas.microsoft.com/office/drawing/2014/main" id="{3F885639-E42C-6730-FAFD-9CECB699C3FF}"/>
              </a:ext>
            </a:extLst>
          </p:cNvPr>
          <p:cNvSpPr txBox="1"/>
          <p:nvPr/>
        </p:nvSpPr>
        <p:spPr>
          <a:xfrm>
            <a:off x="4114799" y="1551888"/>
            <a:ext cx="3962400" cy="523220"/>
          </a:xfrm>
          <a:prstGeom prst="rect">
            <a:avLst/>
          </a:prstGeom>
          <a:noFill/>
        </p:spPr>
        <p:txBody>
          <a:bodyPr wrap="square" rtlCol="0">
            <a:spAutoFit/>
          </a:bodyPr>
          <a:lstStyle/>
          <a:p>
            <a:pPr algn="ctr"/>
            <a:r>
              <a:rPr lang="en-AU" sz="2800" b="1" dirty="0">
                <a:latin typeface="Arial" panose="020B0604020202020204" pitchFamily="34" charset="0"/>
                <a:cs typeface="Arial" panose="020B0604020202020204" pitchFamily="34" charset="0"/>
              </a:rPr>
              <a:t>TECH TALK</a:t>
            </a:r>
          </a:p>
        </p:txBody>
      </p:sp>
      <p:pic>
        <p:nvPicPr>
          <p:cNvPr id="4098" name="Picture 2" descr="tech GIF - Find &amp; Share on GIPHY">
            <a:extLst>
              <a:ext uri="{FF2B5EF4-FFF2-40B4-BE49-F238E27FC236}">
                <a16:creationId xmlns:a16="http://schemas.microsoft.com/office/drawing/2014/main" id="{B80DD39E-18FC-4257-CAB0-5E4D6279C107}"/>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689768" y="2190292"/>
            <a:ext cx="2812461" cy="309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9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B0DE5F-E916-6834-3DA6-95230A8A290D}"/>
              </a:ext>
            </a:extLst>
          </p:cNvPr>
          <p:cNvSpPr txBox="1"/>
          <p:nvPr/>
        </p:nvSpPr>
        <p:spPr>
          <a:xfrm>
            <a:off x="499620" y="5714907"/>
            <a:ext cx="3384224" cy="923330"/>
          </a:xfrm>
          <a:prstGeom prst="rect">
            <a:avLst/>
          </a:prstGeom>
          <a:noFill/>
        </p:spPr>
        <p:txBody>
          <a:bodyPr wrap="square" rtlCol="0">
            <a:spAutoFit/>
          </a:bodyPr>
          <a:lstStyle/>
          <a:p>
            <a:r>
              <a:rPr lang="en-AU" dirty="0"/>
              <a:t>Ernie Brigham</a:t>
            </a:r>
          </a:p>
          <a:p>
            <a:r>
              <a:rPr lang="en-AU" dirty="0"/>
              <a:t>Webmaster</a:t>
            </a:r>
          </a:p>
          <a:p>
            <a:r>
              <a:rPr lang="en-AU" dirty="0"/>
              <a:t>Probus Association of Victoria Inc.</a:t>
            </a:r>
          </a:p>
        </p:txBody>
      </p:sp>
      <p:pic>
        <p:nvPicPr>
          <p:cNvPr id="6" name="Picture 5">
            <a:extLst>
              <a:ext uri="{FF2B5EF4-FFF2-40B4-BE49-F238E27FC236}">
                <a16:creationId xmlns:a16="http://schemas.microsoft.com/office/drawing/2014/main" id="{49E85CFB-D92F-8E7B-256D-DDA9D5FD8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349" y="278777"/>
            <a:ext cx="6145301" cy="786452"/>
          </a:xfrm>
          <a:prstGeom prst="rect">
            <a:avLst/>
          </a:prstGeom>
        </p:spPr>
      </p:pic>
      <p:sp>
        <p:nvSpPr>
          <p:cNvPr id="10" name="TextBox 9">
            <a:extLst>
              <a:ext uri="{FF2B5EF4-FFF2-40B4-BE49-F238E27FC236}">
                <a16:creationId xmlns:a16="http://schemas.microsoft.com/office/drawing/2014/main" id="{2B737065-E335-24CB-5C83-88168A341D2D}"/>
              </a:ext>
            </a:extLst>
          </p:cNvPr>
          <p:cNvSpPr txBox="1"/>
          <p:nvPr/>
        </p:nvSpPr>
        <p:spPr>
          <a:xfrm>
            <a:off x="-36136" y="1215674"/>
            <a:ext cx="12264272" cy="1015663"/>
          </a:xfrm>
          <a:prstGeom prst="rect">
            <a:avLst/>
          </a:prstGeom>
          <a:noFill/>
        </p:spPr>
        <p:txBody>
          <a:bodyPr wrap="square" rtlCol="0">
            <a:spAutoFit/>
          </a:bodyPr>
          <a:lstStyle/>
          <a:p>
            <a:pPr algn="ctr"/>
            <a:r>
              <a:rPr lang="en-AU" sz="2000" b="1" dirty="0">
                <a:latin typeface="Arial" panose="020B0604020202020204" pitchFamily="34" charset="0"/>
                <a:cs typeface="Arial" panose="020B0604020202020204" pitchFamily="34" charset="0"/>
              </a:rPr>
              <a:t>YOU NEED THIS APP ON YOUR PHONE</a:t>
            </a:r>
          </a:p>
          <a:p>
            <a:endParaRPr lang="en-AU" sz="2000" dirty="0">
              <a:latin typeface="Arial" panose="020B0604020202020204" pitchFamily="34" charset="0"/>
              <a:cs typeface="Arial" panose="020B0604020202020204" pitchFamily="34" charset="0"/>
            </a:endParaRPr>
          </a:p>
          <a:p>
            <a:pPr algn="ctr"/>
            <a:r>
              <a:rPr lang="en-AU" sz="2000" b="1" dirty="0">
                <a:latin typeface="Arial" panose="020B0604020202020204" pitchFamily="34" charset="0"/>
                <a:cs typeface="Arial" panose="020B0604020202020204" pitchFamily="34" charset="0"/>
              </a:rPr>
              <a:t>SAVE THE APP THAT COULD SAVE YOUR LIFE</a:t>
            </a:r>
          </a:p>
        </p:txBody>
      </p:sp>
      <p:pic>
        <p:nvPicPr>
          <p:cNvPr id="11" name="Picture 10" descr="Mobile phones - Bushwalking Manual">
            <a:extLst>
              <a:ext uri="{FF2B5EF4-FFF2-40B4-BE49-F238E27FC236}">
                <a16:creationId xmlns:a16="http://schemas.microsoft.com/office/drawing/2014/main" id="{6B8CA701-61B2-CD3F-69D1-944E41533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1203" y="2570416"/>
            <a:ext cx="1949594" cy="4008807"/>
          </a:xfrm>
          <a:prstGeom prst="rect">
            <a:avLst/>
          </a:prstGeom>
          <a:noFill/>
          <a:ln>
            <a:noFill/>
          </a:ln>
        </p:spPr>
      </p:pic>
      <p:grpSp>
        <p:nvGrpSpPr>
          <p:cNvPr id="14" name="Group 13">
            <a:extLst>
              <a:ext uri="{FF2B5EF4-FFF2-40B4-BE49-F238E27FC236}">
                <a16:creationId xmlns:a16="http://schemas.microsoft.com/office/drawing/2014/main" id="{C77528B7-CF38-3B3C-BFAA-AEBA5C88ECD8}"/>
              </a:ext>
            </a:extLst>
          </p:cNvPr>
          <p:cNvGrpSpPr/>
          <p:nvPr/>
        </p:nvGrpSpPr>
        <p:grpSpPr>
          <a:xfrm>
            <a:off x="8647521" y="2783516"/>
            <a:ext cx="2377714" cy="3582606"/>
            <a:chOff x="9170258" y="1270025"/>
            <a:chExt cx="2377714" cy="3582606"/>
          </a:xfrm>
        </p:grpSpPr>
        <p:sp>
          <p:nvSpPr>
            <p:cNvPr id="12" name="Rectangle 11">
              <a:extLst>
                <a:ext uri="{FF2B5EF4-FFF2-40B4-BE49-F238E27FC236}">
                  <a16:creationId xmlns:a16="http://schemas.microsoft.com/office/drawing/2014/main" id="{AF0FE7C2-C0BB-5629-FB7A-28CDAB51CC45}"/>
                </a:ext>
              </a:extLst>
            </p:cNvPr>
            <p:cNvSpPr/>
            <p:nvPr/>
          </p:nvSpPr>
          <p:spPr>
            <a:xfrm>
              <a:off x="9487280" y="3195687"/>
              <a:ext cx="1743670" cy="56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08861612-BB2B-0B47-3B9C-4A41C8528C79}"/>
                </a:ext>
              </a:extLst>
            </p:cNvPr>
            <p:cNvSpPr/>
            <p:nvPr/>
          </p:nvSpPr>
          <p:spPr>
            <a:xfrm>
              <a:off x="9573692" y="4128989"/>
              <a:ext cx="1743670" cy="5340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Emergency Plus icon">
              <a:extLst>
                <a:ext uri="{FF2B5EF4-FFF2-40B4-BE49-F238E27FC236}">
                  <a16:creationId xmlns:a16="http://schemas.microsoft.com/office/drawing/2014/main" id="{2AF771A4-EAA3-C7A6-CC75-230AB2EE9A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487280" y="1270025"/>
              <a:ext cx="1743670" cy="1743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App Store">
              <a:extLst>
                <a:ext uri="{FF2B5EF4-FFF2-40B4-BE49-F238E27FC236}">
                  <a16:creationId xmlns:a16="http://schemas.microsoft.com/office/drawing/2014/main" id="{E2CA71A4-5873-2DF9-D201-E1637359B13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7392" y="3050316"/>
              <a:ext cx="2283446" cy="882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gle Play">
              <a:extLst>
                <a:ext uri="{FF2B5EF4-FFF2-40B4-BE49-F238E27FC236}">
                  <a16:creationId xmlns:a16="http://schemas.microsoft.com/office/drawing/2014/main" id="{B4CFABB0-2FCE-5DFC-6E04-438CA6044C1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0258" y="3933248"/>
              <a:ext cx="2377714" cy="91938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4B91C5CD-7234-29B3-8277-7B27E4D40D1E}"/>
              </a:ext>
            </a:extLst>
          </p:cNvPr>
          <p:cNvSpPr txBox="1"/>
          <p:nvPr/>
        </p:nvSpPr>
        <p:spPr>
          <a:xfrm>
            <a:off x="300970" y="2688227"/>
            <a:ext cx="4308050" cy="1631216"/>
          </a:xfrm>
          <a:prstGeom prst="rect">
            <a:avLst/>
          </a:prstGeom>
          <a:noFill/>
        </p:spPr>
        <p:txBody>
          <a:bodyPr wrap="square" rtlCol="0">
            <a:spAutoFit/>
          </a:bodyPr>
          <a:lstStyle/>
          <a:p>
            <a:pPr marL="342900" indent="-342900" algn="ctr">
              <a:buFont typeface="Arial" panose="020B0604020202020204" pitchFamily="34" charset="0"/>
              <a:buChar char="•"/>
            </a:pPr>
            <a:r>
              <a:rPr lang="en-AU" sz="2000" b="1" dirty="0">
                <a:latin typeface="Arial" panose="020B0604020202020204" pitchFamily="34" charset="0"/>
                <a:cs typeface="Arial" panose="020B0604020202020204" pitchFamily="34" charset="0"/>
              </a:rPr>
              <a:t>It’s called Emergency Plus</a:t>
            </a:r>
          </a:p>
          <a:p>
            <a:pPr marL="342900" indent="-342900" algn="ctr">
              <a:buFont typeface="Arial" panose="020B0604020202020204" pitchFamily="34" charset="0"/>
              <a:buChar char="•"/>
            </a:pPr>
            <a:r>
              <a:rPr lang="en-AU" sz="2000" b="1" dirty="0">
                <a:latin typeface="Arial" panose="020B0604020202020204" pitchFamily="34" charset="0"/>
                <a:cs typeface="Arial" panose="020B0604020202020204" pitchFamily="34" charset="0"/>
              </a:rPr>
              <a:t>At the push of a button,        you can contact</a:t>
            </a:r>
          </a:p>
          <a:p>
            <a:pPr marL="342900" indent="-342900" algn="ctr">
              <a:buFont typeface="Arial" panose="020B0604020202020204" pitchFamily="34" charset="0"/>
              <a:buChar char="•"/>
            </a:pPr>
            <a:r>
              <a:rPr lang="en-AU" sz="2000" b="1" dirty="0">
                <a:latin typeface="Arial" panose="020B0604020202020204" pitchFamily="34" charset="0"/>
                <a:cs typeface="Arial" panose="020B0604020202020204" pitchFamily="34" charset="0"/>
              </a:rPr>
              <a:t>000, SES &amp; Police</a:t>
            </a:r>
          </a:p>
          <a:p>
            <a:pPr marL="285750" indent="-285750" algn="ctr">
              <a:buFont typeface="Arial" panose="020B0604020202020204" pitchFamily="34" charset="0"/>
              <a:buChar char="•"/>
            </a:pPr>
            <a:r>
              <a:rPr lang="en-AU" sz="2000" b="1" dirty="0">
                <a:latin typeface="Arial" panose="020B0604020202020204" pitchFamily="34" charset="0"/>
                <a:cs typeface="Arial" panose="020B0604020202020204" pitchFamily="34" charset="0"/>
              </a:rPr>
              <a:t>It will tell them where you are</a:t>
            </a:r>
          </a:p>
        </p:txBody>
      </p:sp>
    </p:spTree>
    <p:extLst>
      <p:ext uri="{BB962C8B-B14F-4D97-AF65-F5344CB8AC3E}">
        <p14:creationId xmlns:p14="http://schemas.microsoft.com/office/powerpoint/2010/main" val="113456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3A395E-603E-EDAF-3C1F-66CE4832ED12}"/>
              </a:ext>
            </a:extLst>
          </p:cNvPr>
          <p:cNvSpPr txBox="1"/>
          <p:nvPr/>
        </p:nvSpPr>
        <p:spPr>
          <a:xfrm>
            <a:off x="499620" y="5714907"/>
            <a:ext cx="3384224" cy="923330"/>
          </a:xfrm>
          <a:prstGeom prst="rect">
            <a:avLst/>
          </a:prstGeom>
          <a:noFill/>
        </p:spPr>
        <p:txBody>
          <a:bodyPr wrap="square" rtlCol="0">
            <a:spAutoFit/>
          </a:bodyPr>
          <a:lstStyle/>
          <a:p>
            <a:r>
              <a:rPr lang="en-AU" dirty="0"/>
              <a:t>Ernie Brigham</a:t>
            </a:r>
          </a:p>
          <a:p>
            <a:r>
              <a:rPr lang="en-AU" dirty="0"/>
              <a:t>Webmaster</a:t>
            </a:r>
          </a:p>
          <a:p>
            <a:r>
              <a:rPr lang="en-AU" dirty="0"/>
              <a:t>Probus Association of Victoria Inc.</a:t>
            </a:r>
          </a:p>
        </p:txBody>
      </p:sp>
      <p:pic>
        <p:nvPicPr>
          <p:cNvPr id="3" name="Picture 2">
            <a:extLst>
              <a:ext uri="{FF2B5EF4-FFF2-40B4-BE49-F238E27FC236}">
                <a16:creationId xmlns:a16="http://schemas.microsoft.com/office/drawing/2014/main" id="{6B5BC311-5356-CE87-4A9E-3D722F660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349" y="278777"/>
            <a:ext cx="6145301" cy="786452"/>
          </a:xfrm>
          <a:prstGeom prst="rect">
            <a:avLst/>
          </a:prstGeom>
        </p:spPr>
      </p:pic>
      <p:sp>
        <p:nvSpPr>
          <p:cNvPr id="8" name="TextBox 7">
            <a:extLst>
              <a:ext uri="{FF2B5EF4-FFF2-40B4-BE49-F238E27FC236}">
                <a16:creationId xmlns:a16="http://schemas.microsoft.com/office/drawing/2014/main" id="{F7AFFC00-5128-2BF3-5933-AF07B559B5D6}"/>
              </a:ext>
            </a:extLst>
          </p:cNvPr>
          <p:cNvSpPr txBox="1"/>
          <p:nvPr/>
        </p:nvSpPr>
        <p:spPr>
          <a:xfrm>
            <a:off x="3725158" y="1520785"/>
            <a:ext cx="6890994" cy="3816429"/>
          </a:xfrm>
          <a:prstGeom prst="rect">
            <a:avLst/>
          </a:prstGeom>
          <a:noFill/>
        </p:spPr>
        <p:txBody>
          <a:bodyPr wrap="square">
            <a:spAutoFit/>
          </a:bodyPr>
          <a:lstStyle/>
          <a:p>
            <a:pPr marR="0" algn="ctr" rtl="0"/>
            <a:r>
              <a:rPr lang="en-US" sz="1600" b="1" i="0" u="none" strike="noStrike" kern="100" baseline="0" dirty="0">
                <a:solidFill>
                  <a:srgbClr val="393E46"/>
                </a:solidFill>
                <a:latin typeface="Arial" panose="020B0604020202020204" pitchFamily="34" charset="0"/>
                <a:cs typeface="Arial" panose="020B0604020202020204" pitchFamily="34" charset="0"/>
              </a:rPr>
              <a:t>IS YOUR MOBIL PHONE 3G</a:t>
            </a:r>
          </a:p>
          <a:p>
            <a:pPr marR="0" algn="ctr" rtl="0"/>
            <a:endParaRPr lang="en-AU" b="1" i="0" u="none" strike="noStrike" kern="100" baseline="0" dirty="0">
              <a:solidFill>
                <a:srgbClr val="393E46"/>
              </a:solidFill>
              <a:latin typeface="Arial" panose="020B0604020202020204" pitchFamily="34" charset="0"/>
              <a:cs typeface="Arial" panose="020B0604020202020204" pitchFamily="34" charset="0"/>
            </a:endParaRPr>
          </a:p>
          <a:p>
            <a:pPr marR="0" algn="ctr" rtl="0"/>
            <a:r>
              <a:rPr lang="en-US" sz="1600" b="1" i="0" u="none" strike="noStrike" baseline="0" dirty="0">
                <a:solidFill>
                  <a:srgbClr val="333333"/>
                </a:solidFill>
                <a:latin typeface="Arial" panose="020B0604020202020204" pitchFamily="34" charset="0"/>
                <a:cs typeface="Arial" panose="020B0604020202020204" pitchFamily="34" charset="0"/>
              </a:rPr>
              <a:t>Australia’s mobile network operators are preparing to switch off their 3G networks to boost the capacity, speed, and reliability of their 4G and 5G networks.</a:t>
            </a:r>
          </a:p>
          <a:p>
            <a:pPr marR="0" algn="ctr" rtl="0"/>
            <a:endParaRPr lang="en-US" sz="1600" b="1" i="0" u="none" strike="noStrike" baseline="0" dirty="0">
              <a:solidFill>
                <a:srgbClr val="333333"/>
              </a:solidFill>
              <a:latin typeface="Arial" panose="020B0604020202020204" pitchFamily="34" charset="0"/>
              <a:cs typeface="Arial" panose="020B0604020202020204" pitchFamily="34" charset="0"/>
            </a:endParaRPr>
          </a:p>
          <a:p>
            <a:pPr marR="0" algn="ctr" rtl="0"/>
            <a:r>
              <a:rPr lang="en-US" sz="1600" b="1" i="0" u="none" strike="noStrike" baseline="0" dirty="0">
                <a:solidFill>
                  <a:srgbClr val="333333"/>
                </a:solidFill>
                <a:latin typeface="Arial" panose="020B0604020202020204" pitchFamily="34" charset="0"/>
                <a:cs typeface="Arial" panose="020B0604020202020204" pitchFamily="34" charset="0"/>
              </a:rPr>
              <a:t>The 3G network switch-off dates:</a:t>
            </a:r>
          </a:p>
          <a:p>
            <a:pPr marR="0" algn="ctr" rtl="0">
              <a:buClr>
                <a:srgbClr val="333333"/>
              </a:buClr>
              <a:buFont typeface="Symbol" panose="05050102010706020507" pitchFamily="18" charset="2"/>
              <a:buChar char="·"/>
            </a:pPr>
            <a:r>
              <a:rPr lang="en-US" sz="1600" b="1" i="0" u="none" strike="noStrike" baseline="0" dirty="0">
                <a:solidFill>
                  <a:srgbClr val="333333"/>
                </a:solidFill>
                <a:latin typeface="Arial" panose="020B0604020202020204" pitchFamily="34" charset="0"/>
                <a:cs typeface="Arial" panose="020B0604020202020204" pitchFamily="34" charset="0"/>
              </a:rPr>
              <a:t>Telstra will switch off its 3G network on 31 August 2024.</a:t>
            </a:r>
          </a:p>
          <a:p>
            <a:pPr algn="ctr" rtl="0">
              <a:buClr>
                <a:srgbClr val="333333"/>
              </a:buClr>
              <a:buFont typeface="Symbol" panose="05050102010706020507" pitchFamily="18" charset="2"/>
              <a:buChar char="·"/>
            </a:pPr>
            <a:r>
              <a:rPr lang="en-US" sz="1600" b="1" i="0" u="none" strike="noStrike" baseline="0" dirty="0">
                <a:solidFill>
                  <a:srgbClr val="333333"/>
                </a:solidFill>
                <a:latin typeface="Arial" panose="020B0604020202020204" pitchFamily="34" charset="0"/>
                <a:cs typeface="Arial" panose="020B0604020202020204" pitchFamily="34" charset="0"/>
              </a:rPr>
              <a:t>Optus will switch off its 3G network from 1 September 2024</a:t>
            </a:r>
            <a:r>
              <a:rPr lang="en-US" sz="1400" b="1" i="0" u="none" strike="noStrike" baseline="0" dirty="0">
                <a:solidFill>
                  <a:srgbClr val="333333"/>
                </a:solidFill>
                <a:latin typeface="Arial" panose="020B0604020202020204" pitchFamily="34" charset="0"/>
                <a:cs typeface="Arial" panose="020B0604020202020204" pitchFamily="34" charset="0"/>
              </a:rPr>
              <a:t>.</a:t>
            </a:r>
          </a:p>
          <a:p>
            <a:pPr algn="ctr" rtl="0">
              <a:buClr>
                <a:srgbClr val="333333"/>
              </a:buClr>
              <a:buFont typeface="Symbol" panose="05050102010706020507" pitchFamily="18" charset="2"/>
              <a:buChar char="·"/>
            </a:pPr>
            <a:r>
              <a:rPr lang="en-US" sz="1600" b="1" i="0" u="none" strike="noStrike" baseline="0" dirty="0">
                <a:solidFill>
                  <a:srgbClr val="333333"/>
                </a:solidFill>
                <a:latin typeface="Arial" panose="020B0604020202020204" pitchFamily="34" charset="0"/>
                <a:cs typeface="Arial" panose="020B0604020202020204" pitchFamily="34" charset="0"/>
              </a:rPr>
              <a:t>TPG Telecom/Vodafone has already switched off its 3G network.</a:t>
            </a:r>
          </a:p>
          <a:p>
            <a:pPr algn="ctr" rtl="0">
              <a:buClr>
                <a:srgbClr val="333333"/>
              </a:buClr>
              <a:buFont typeface="Symbol" panose="05050102010706020507" pitchFamily="18" charset="2"/>
              <a:buChar char="·"/>
            </a:pPr>
            <a:endParaRPr lang="en-US" sz="1600" b="1" i="0" u="none" strike="noStrike" baseline="0" dirty="0">
              <a:solidFill>
                <a:srgbClr val="333333"/>
              </a:solidFill>
              <a:latin typeface="Arial" panose="020B0604020202020204" pitchFamily="34" charset="0"/>
              <a:cs typeface="Arial" panose="020B0604020202020204" pitchFamily="34" charset="0"/>
            </a:endParaRPr>
          </a:p>
          <a:p>
            <a:pPr marR="0" algn="ctr" rtl="0"/>
            <a:r>
              <a:rPr lang="en-US" sz="1600" b="1" i="0" u="none" strike="noStrike" baseline="0" dirty="0">
                <a:solidFill>
                  <a:srgbClr val="333333"/>
                </a:solidFill>
                <a:latin typeface="Arial" panose="020B0604020202020204" pitchFamily="34" charset="0"/>
                <a:cs typeface="Arial" panose="020B0604020202020204" pitchFamily="34" charset="0"/>
              </a:rPr>
              <a:t>How to check if your phone is 3G</a:t>
            </a:r>
          </a:p>
          <a:p>
            <a:pPr marR="0" algn="ctr" rtl="0"/>
            <a:r>
              <a:rPr lang="en-US" sz="1600" b="1" i="0" u="none" strike="noStrike" baseline="0" dirty="0">
                <a:solidFill>
                  <a:srgbClr val="333333"/>
                </a:solidFill>
                <a:latin typeface="Arial" panose="020B0604020202020204" pitchFamily="34" charset="0"/>
                <a:cs typeface="Arial" panose="020B0604020202020204" pitchFamily="34" charset="0"/>
              </a:rPr>
              <a:t>	If you’re with the Telstra or Optus network, you can text “3” to the number 3498 to receive a response whether your device is impacted.</a:t>
            </a:r>
          </a:p>
        </p:txBody>
      </p:sp>
      <p:pic>
        <p:nvPicPr>
          <p:cNvPr id="3074" name="Picture 2" descr="Is your phone ready for the 3G Network closure: Update software and  settings!">
            <a:extLst>
              <a:ext uri="{FF2B5EF4-FFF2-40B4-BE49-F238E27FC236}">
                <a16:creationId xmlns:a16="http://schemas.microsoft.com/office/drawing/2014/main" id="{1FABD77A-0E24-28CE-8DD1-335DA8566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07" y="2226587"/>
            <a:ext cx="3305666" cy="185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0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0194FB-2624-90EC-7D22-D35E58BACDEA}"/>
              </a:ext>
            </a:extLst>
          </p:cNvPr>
          <p:cNvSpPr txBox="1"/>
          <p:nvPr/>
        </p:nvSpPr>
        <p:spPr>
          <a:xfrm>
            <a:off x="499620" y="5714907"/>
            <a:ext cx="3384224" cy="923330"/>
          </a:xfrm>
          <a:prstGeom prst="rect">
            <a:avLst/>
          </a:prstGeom>
          <a:noFill/>
        </p:spPr>
        <p:txBody>
          <a:bodyPr wrap="square" rtlCol="0">
            <a:spAutoFit/>
          </a:bodyPr>
          <a:lstStyle/>
          <a:p>
            <a:r>
              <a:rPr lang="en-AU" dirty="0"/>
              <a:t>Ernie Brigham</a:t>
            </a:r>
          </a:p>
          <a:p>
            <a:r>
              <a:rPr lang="en-AU" dirty="0"/>
              <a:t>Webmaster</a:t>
            </a:r>
          </a:p>
          <a:p>
            <a:r>
              <a:rPr lang="en-AU" dirty="0"/>
              <a:t>Probus Association of Victoria Inc.</a:t>
            </a:r>
          </a:p>
        </p:txBody>
      </p:sp>
      <p:pic>
        <p:nvPicPr>
          <p:cNvPr id="3" name="Picture 2">
            <a:extLst>
              <a:ext uri="{FF2B5EF4-FFF2-40B4-BE49-F238E27FC236}">
                <a16:creationId xmlns:a16="http://schemas.microsoft.com/office/drawing/2014/main" id="{C515149B-5B79-24A2-D1AF-96D524641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349" y="278777"/>
            <a:ext cx="6145301" cy="786452"/>
          </a:xfrm>
          <a:prstGeom prst="rect">
            <a:avLst/>
          </a:prstGeom>
        </p:spPr>
      </p:pic>
      <p:sp>
        <p:nvSpPr>
          <p:cNvPr id="7" name="TextBox 6">
            <a:extLst>
              <a:ext uri="{FF2B5EF4-FFF2-40B4-BE49-F238E27FC236}">
                <a16:creationId xmlns:a16="http://schemas.microsoft.com/office/drawing/2014/main" id="{28572B05-6675-0B25-5BA3-C20918BF6EA9}"/>
              </a:ext>
            </a:extLst>
          </p:cNvPr>
          <p:cNvSpPr txBox="1"/>
          <p:nvPr/>
        </p:nvSpPr>
        <p:spPr>
          <a:xfrm>
            <a:off x="4056282" y="1173781"/>
            <a:ext cx="6455004" cy="2862322"/>
          </a:xfrm>
          <a:prstGeom prst="rect">
            <a:avLst/>
          </a:prstGeom>
          <a:noFill/>
        </p:spPr>
        <p:txBody>
          <a:bodyPr wrap="square">
            <a:spAutoFit/>
          </a:bodyPr>
          <a:lstStyle/>
          <a:p>
            <a:pPr marR="0" algn="l" rtl="0"/>
            <a:r>
              <a:rPr lang="en-AU" sz="1800" b="1" i="0" u="none" strike="noStrike" baseline="0" dirty="0">
                <a:solidFill>
                  <a:srgbClr val="111111"/>
                </a:solidFill>
                <a:latin typeface="Arial" panose="020B0604020202020204" pitchFamily="34" charset="0"/>
              </a:rPr>
              <a:t>WINDOW 10</a:t>
            </a:r>
          </a:p>
          <a:p>
            <a:pPr marR="0" algn="l" rtl="0"/>
            <a:r>
              <a:rPr lang="en-US" sz="1800" b="1" i="0" u="none" strike="noStrike" baseline="0" dirty="0">
                <a:solidFill>
                  <a:srgbClr val="080A12"/>
                </a:solidFill>
                <a:latin typeface="Arial" panose="020B0604020202020204" pitchFamily="34" charset="0"/>
              </a:rPr>
              <a:t>Microsoft will officially end support for its most popular operating system on October 14, 2025. Microsoft will no longer provide security updates or technical support. Your computer will still work. Running unsupported Windows versions comes with risks. Without regular security updates, you can be open to cyber-attacks. Here's what you should do with your Windows 10 PCs before that day arrives.</a:t>
            </a:r>
          </a:p>
          <a:p>
            <a:pPr marR="0" algn="l" rtl="0"/>
            <a:r>
              <a:rPr lang="en-US" sz="1800" b="1" i="0" u="none" strike="noStrike" baseline="0" dirty="0">
                <a:solidFill>
                  <a:srgbClr val="080A12"/>
                </a:solidFill>
                <a:latin typeface="Arial" panose="020B0604020202020204" pitchFamily="34" charset="0"/>
              </a:rPr>
              <a:t>You should look at updating your system to Windows 11.</a:t>
            </a:r>
          </a:p>
        </p:txBody>
      </p:sp>
      <p:pic>
        <p:nvPicPr>
          <p:cNvPr id="2050" name="Picture 2" descr="Easy Upgrade Windows 10 to Windows 11 - Winsides.com">
            <a:extLst>
              <a:ext uri="{FF2B5EF4-FFF2-40B4-BE49-F238E27FC236}">
                <a16:creationId xmlns:a16="http://schemas.microsoft.com/office/drawing/2014/main" id="{735D4CBB-39E5-834A-A98A-073BC0092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4" y="2075269"/>
            <a:ext cx="3770616" cy="21209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EB9B7E8-3E90-C1B3-B85A-170BEBF43588}"/>
              </a:ext>
            </a:extLst>
          </p:cNvPr>
          <p:cNvSpPr txBox="1"/>
          <p:nvPr/>
        </p:nvSpPr>
        <p:spPr>
          <a:xfrm>
            <a:off x="4056282" y="4172989"/>
            <a:ext cx="6094428" cy="1477328"/>
          </a:xfrm>
          <a:prstGeom prst="rect">
            <a:avLst/>
          </a:prstGeom>
          <a:noFill/>
        </p:spPr>
        <p:txBody>
          <a:bodyPr wrap="square">
            <a:spAutoFit/>
          </a:bodyPr>
          <a:lstStyle/>
          <a:p>
            <a:r>
              <a:rPr lang="en-US" sz="1800" b="1" i="0" u="none" strike="noStrike" kern="100" baseline="0" dirty="0">
                <a:solidFill>
                  <a:srgbClr val="202124"/>
                </a:solidFill>
                <a:latin typeface="Arial" panose="020B0604020202020204" pitchFamily="34" charset="0"/>
              </a:rPr>
              <a:t>How much does it cost to upgrade from Windows 10 to Windows 11? It's free. But only Windows 10 PCs that are running the most current version of Windows 10 and meet the minimum hardware specifications will be able to upgrade</a:t>
            </a:r>
            <a:endParaRPr lang="en-AU" dirty="0"/>
          </a:p>
        </p:txBody>
      </p:sp>
      <p:sp>
        <p:nvSpPr>
          <p:cNvPr id="11" name="TextBox 10">
            <a:extLst>
              <a:ext uri="{FF2B5EF4-FFF2-40B4-BE49-F238E27FC236}">
                <a16:creationId xmlns:a16="http://schemas.microsoft.com/office/drawing/2014/main" id="{8CEC0A23-BE2C-7E38-30A5-CB7B00B44B66}"/>
              </a:ext>
            </a:extLst>
          </p:cNvPr>
          <p:cNvSpPr txBox="1"/>
          <p:nvPr/>
        </p:nvSpPr>
        <p:spPr>
          <a:xfrm>
            <a:off x="4056282" y="5787203"/>
            <a:ext cx="7256282" cy="923330"/>
          </a:xfrm>
          <a:prstGeom prst="rect">
            <a:avLst/>
          </a:prstGeom>
          <a:noFill/>
        </p:spPr>
        <p:txBody>
          <a:bodyPr wrap="square">
            <a:spAutoFit/>
          </a:bodyPr>
          <a:lstStyle/>
          <a:p>
            <a:pPr marR="0" algn="l" rtl="0"/>
            <a:r>
              <a:rPr lang="en-US" sz="1800" b="1" i="0" u="none" strike="noStrike" baseline="0" dirty="0">
                <a:solidFill>
                  <a:srgbClr val="202124"/>
                </a:solidFill>
                <a:latin typeface="Arial" panose="020B0604020202020204" pitchFamily="34" charset="0"/>
              </a:rPr>
              <a:t>Before you do anything, you should do the following</a:t>
            </a:r>
          </a:p>
          <a:p>
            <a:pPr marR="0" algn="l" rtl="0"/>
            <a:r>
              <a:rPr lang="en-US" sz="1800" b="1" i="0" u="none" strike="noStrike" baseline="0" dirty="0">
                <a:solidFill>
                  <a:srgbClr val="202124"/>
                </a:solidFill>
                <a:latin typeface="Arial" panose="020B0604020202020204" pitchFamily="34" charset="0"/>
              </a:rPr>
              <a:t>Navigate to Settings &gt; Updates &amp; Security &gt; Check for Updates.</a:t>
            </a:r>
          </a:p>
          <a:p>
            <a:pPr marR="0" algn="l" rtl="0"/>
            <a:endParaRPr lang="en-AU" sz="1800" b="1" i="0" u="none" strike="noStrike" baseline="0" dirty="0">
              <a:solidFill>
                <a:srgbClr val="202124"/>
              </a:solidFill>
              <a:latin typeface="Arial" panose="020B0604020202020204" pitchFamily="34" charset="0"/>
            </a:endParaRPr>
          </a:p>
        </p:txBody>
      </p:sp>
    </p:spTree>
    <p:extLst>
      <p:ext uri="{BB962C8B-B14F-4D97-AF65-F5344CB8AC3E}">
        <p14:creationId xmlns:p14="http://schemas.microsoft.com/office/powerpoint/2010/main" val="36522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7AFF37-F644-37D2-E611-872752EA2779}"/>
              </a:ext>
            </a:extLst>
          </p:cNvPr>
          <p:cNvSpPr txBox="1"/>
          <p:nvPr/>
        </p:nvSpPr>
        <p:spPr>
          <a:xfrm>
            <a:off x="499620" y="5714907"/>
            <a:ext cx="3384224" cy="923330"/>
          </a:xfrm>
          <a:prstGeom prst="rect">
            <a:avLst/>
          </a:prstGeom>
          <a:noFill/>
        </p:spPr>
        <p:txBody>
          <a:bodyPr wrap="square" rtlCol="0">
            <a:spAutoFit/>
          </a:bodyPr>
          <a:lstStyle/>
          <a:p>
            <a:r>
              <a:rPr lang="en-AU" dirty="0"/>
              <a:t>Ernie Brigham</a:t>
            </a:r>
          </a:p>
          <a:p>
            <a:r>
              <a:rPr lang="en-AU" dirty="0"/>
              <a:t>Webmaster</a:t>
            </a:r>
          </a:p>
          <a:p>
            <a:r>
              <a:rPr lang="en-AU" dirty="0"/>
              <a:t>Probus Association of Victoria Inc.</a:t>
            </a:r>
          </a:p>
        </p:txBody>
      </p:sp>
      <p:pic>
        <p:nvPicPr>
          <p:cNvPr id="3" name="Picture 2">
            <a:extLst>
              <a:ext uri="{FF2B5EF4-FFF2-40B4-BE49-F238E27FC236}">
                <a16:creationId xmlns:a16="http://schemas.microsoft.com/office/drawing/2014/main" id="{211D1F67-240B-2A4E-E79C-E5DDC8E90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349" y="278777"/>
            <a:ext cx="6145301" cy="786452"/>
          </a:xfrm>
          <a:prstGeom prst="rect">
            <a:avLst/>
          </a:prstGeom>
        </p:spPr>
      </p:pic>
      <p:sp>
        <p:nvSpPr>
          <p:cNvPr id="4" name="TextBox 3">
            <a:extLst>
              <a:ext uri="{FF2B5EF4-FFF2-40B4-BE49-F238E27FC236}">
                <a16:creationId xmlns:a16="http://schemas.microsoft.com/office/drawing/2014/main" id="{EC4CF0B1-0A5C-BF16-B296-A909659120A7}"/>
              </a:ext>
            </a:extLst>
          </p:cNvPr>
          <p:cNvSpPr txBox="1"/>
          <p:nvPr/>
        </p:nvSpPr>
        <p:spPr>
          <a:xfrm>
            <a:off x="6096000" y="2074783"/>
            <a:ext cx="5814667" cy="707886"/>
          </a:xfrm>
          <a:prstGeom prst="rect">
            <a:avLst/>
          </a:prstGeom>
          <a:noFill/>
        </p:spPr>
        <p:txBody>
          <a:bodyPr wrap="square" rtlCol="0">
            <a:spAutoFit/>
          </a:bodyPr>
          <a:lstStyle/>
          <a:p>
            <a:pPr algn="ctr"/>
            <a:r>
              <a:rPr lang="en-AU" sz="2000" b="1" dirty="0">
                <a:latin typeface="Arial" panose="020B0604020202020204" pitchFamily="34" charset="0"/>
                <a:cs typeface="Arial" panose="020B0604020202020204" pitchFamily="34" charset="0"/>
              </a:rPr>
              <a:t>I would like a show of hands</a:t>
            </a:r>
          </a:p>
          <a:p>
            <a:pPr algn="ctr"/>
            <a:r>
              <a:rPr lang="en-AU" sz="2000" b="1" dirty="0">
                <a:latin typeface="Arial" panose="020B0604020202020204" pitchFamily="34" charset="0"/>
                <a:cs typeface="Arial" panose="020B0604020202020204" pitchFamily="34" charset="0"/>
              </a:rPr>
              <a:t>on the following</a:t>
            </a:r>
          </a:p>
        </p:txBody>
      </p:sp>
      <p:sp>
        <p:nvSpPr>
          <p:cNvPr id="5" name="TextBox 4">
            <a:extLst>
              <a:ext uri="{FF2B5EF4-FFF2-40B4-BE49-F238E27FC236}">
                <a16:creationId xmlns:a16="http://schemas.microsoft.com/office/drawing/2014/main" id="{571C9C2A-2D73-4282-4984-0142669331CF}"/>
              </a:ext>
            </a:extLst>
          </p:cNvPr>
          <p:cNvSpPr txBox="1"/>
          <p:nvPr/>
        </p:nvSpPr>
        <p:spPr>
          <a:xfrm>
            <a:off x="6096000" y="3323411"/>
            <a:ext cx="6350917" cy="1200329"/>
          </a:xfrm>
          <a:prstGeom prst="rect">
            <a:avLst/>
          </a:prstGeom>
          <a:noFill/>
        </p:spPr>
        <p:txBody>
          <a:bodyPr wrap="square" rtlCol="0">
            <a:spAutoFit/>
          </a:bodyPr>
          <a:lstStyle/>
          <a:p>
            <a:pPr algn="ctr"/>
            <a:r>
              <a:rPr lang="en-AU" b="1" dirty="0">
                <a:latin typeface="Arial" panose="020B0604020202020204" pitchFamily="34" charset="0"/>
                <a:cs typeface="Arial" panose="020B0604020202020204" pitchFamily="34" charset="0"/>
              </a:rPr>
              <a:t>Would you like me to run a</a:t>
            </a:r>
          </a:p>
          <a:p>
            <a:pPr algn="ctr"/>
            <a:r>
              <a:rPr lang="en-AU" b="1" dirty="0">
                <a:latin typeface="Arial" panose="020B0604020202020204" pitchFamily="34" charset="0"/>
                <a:cs typeface="Arial" panose="020B0604020202020204" pitchFamily="34" charset="0"/>
              </a:rPr>
              <a:t>Zoom training session on                                                      HOW To Work On</a:t>
            </a:r>
          </a:p>
          <a:p>
            <a:pPr algn="ctr"/>
            <a:r>
              <a:rPr lang="en-AU" b="1" dirty="0">
                <a:latin typeface="Arial" panose="020B0604020202020204" pitchFamily="34" charset="0"/>
                <a:cs typeface="Arial" panose="020B0604020202020204" pitchFamily="34" charset="0"/>
              </a:rPr>
              <a:t>PSPL Microsite Free Website?</a:t>
            </a:r>
          </a:p>
        </p:txBody>
      </p:sp>
      <p:pic>
        <p:nvPicPr>
          <p:cNvPr id="7" name="Picture 6">
            <a:extLst>
              <a:ext uri="{FF2B5EF4-FFF2-40B4-BE49-F238E27FC236}">
                <a16:creationId xmlns:a16="http://schemas.microsoft.com/office/drawing/2014/main" id="{43FFE274-96CC-3FED-4269-D3C99B194577}"/>
              </a:ext>
            </a:extLst>
          </p:cNvPr>
          <p:cNvPicPr>
            <a:picLocks noChangeAspect="1"/>
          </p:cNvPicPr>
          <p:nvPr/>
        </p:nvPicPr>
        <p:blipFill rotWithShape="1">
          <a:blip r:embed="rId3"/>
          <a:srcRect l="1826" t="2416"/>
          <a:stretch/>
        </p:blipFill>
        <p:spPr>
          <a:xfrm>
            <a:off x="923925" y="1789879"/>
            <a:ext cx="5432301" cy="3067064"/>
          </a:xfrm>
          <a:prstGeom prst="rect">
            <a:avLst/>
          </a:prstGeom>
          <a:ln>
            <a:solidFill>
              <a:srgbClr val="0000CC"/>
            </a:solidFill>
          </a:ln>
        </p:spPr>
      </p:pic>
      <p:pic>
        <p:nvPicPr>
          <p:cNvPr id="8" name="Picture 8" descr="Desk | Motion graphics tutorial, Motion design animation, Motion design  video">
            <a:extLst>
              <a:ext uri="{FF2B5EF4-FFF2-40B4-BE49-F238E27FC236}">
                <a16:creationId xmlns:a16="http://schemas.microsoft.com/office/drawing/2014/main" id="{E26F83EC-36EC-8DD1-8F97-CC414C432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884" y="2066860"/>
            <a:ext cx="1908824" cy="143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9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378</Words>
  <Application>Microsoft Office PowerPoint</Application>
  <PresentationFormat>Widescreen</PresentationFormat>
  <Paragraphs>45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Ernest Brigham</dc:creator>
  <cp:lastModifiedBy>Ernest Brigham</cp:lastModifiedBy>
  <cp:revision>8</cp:revision>
  <dcterms:created xsi:type="dcterms:W3CDTF">2024-07-21T00:04:57Z</dcterms:created>
  <dcterms:modified xsi:type="dcterms:W3CDTF">2024-07-21T01:01:17Z</dcterms:modified>
</cp:coreProperties>
</file>